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50" d="100"/>
          <a:sy n="50" d="100"/>
        </p:scale>
        <p:origin x="72" y="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基础过关篇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基础训练 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 now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tie-dye in many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 100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people learn from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people worry that there won’t be tie-dye any more because using machines is fast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cheap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Yang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said,“Machines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can’t be designed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creative hands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26654" y="2996952"/>
            <a:ext cx="26196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teaches/is teaching</a:t>
            </a:r>
            <a:endParaRPr lang="zh-CN" altLang="en-US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349501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句意：杨现在在许多地方教扎染。时间状语是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“now”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，此处可以用一般现在时表示一种常态的动作，主语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是第三人称单数，谓语应用动词第三人称单数形式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；此处也可以表示正在进行的动作，主语是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Yang,be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teaching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teaches/is teaching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 now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tie-dye in many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 100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people learn from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people worry that there won’t be tie-dye any more because using machines is fast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cheap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Yang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said,“Machines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can’t be designed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creative hands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endParaRPr lang="en-US" altLang="zh-CN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26654" y="3051708"/>
            <a:ext cx="6976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him</a:t>
            </a:r>
            <a:endParaRPr lang="zh-CN" altLang="en-US" dirty="0"/>
          </a:p>
        </p:txBody>
      </p:sp>
      <p:sp>
        <p:nvSpPr>
          <p:cNvPr id="5" name="内容占位符 2"/>
          <p:cNvSpPr txBox="1"/>
          <p:nvPr/>
        </p:nvSpPr>
        <p:spPr bwMode="auto">
          <a:xfrm>
            <a:off x="360854" y="3450882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41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句意：超过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万人向他学习。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 from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向某人学习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是介词，后接人称代词的宾格。故填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854846" y="2950748"/>
            <a:ext cx="119455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 hangingPunct="1">
              <a:lnSpc>
                <a:spcPct val="150000"/>
              </a:lnSpc>
              <a:spcBef>
                <a:spcPts val="0"/>
              </a:spcBef>
              <a:tabLst>
                <a:tab pos="5645150" algn="l"/>
                <a:tab pos="9862820" algn="l"/>
              </a:tabLst>
            </a:pPr>
            <a:r>
              <a:rPr lang="en-US" altLang="zh-CN" sz="2400" dirty="0"/>
              <a:t>without</a:t>
            </a:r>
            <a:endParaRPr lang="zh-CN" altLang="en-US" sz="2400" b="0" dirty="0">
              <a:solidFill>
                <a:prstClr val="black"/>
              </a:solidFill>
              <a:latin typeface="Times New Roman" panose="02020603050405020304"/>
              <a:ea typeface="宋体" panose="02010600030101010101" pitchFamily="2" charset="-122"/>
            </a:endParaRPr>
          </a:p>
        </p:txBody>
      </p:sp>
      <p:sp>
        <p:nvSpPr>
          <p:cNvPr id="6" name="内容占位符 3"/>
          <p:cNvSpPr txBox="1"/>
          <p:nvPr/>
        </p:nvSpPr>
        <p:spPr bwMode="auto">
          <a:xfrm>
            <a:off x="360854" y="4553068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42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句意：但杨说：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没有我们创造性的双手，机器就无法被设计出来。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根据语境可知，此处表示否定含义，即没有人类的创造力，机器就无法被设计出来，因此用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3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953" y="2417888"/>
            <a:ext cx="11488749" cy="1512168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730802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本文旨在帮助学生了解扎染的形式、意义以及创新。鼓励学生能够对传统文化和工艺进行传承和发扬。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素养考向.eps" descr="id:214748693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34566" y="2420888"/>
            <a:ext cx="1993265" cy="39052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语篇导航-DA.eps" descr="id:214748647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9496" y="2386684"/>
            <a:ext cx="1568203" cy="382638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278613"/>
            <a:ext cx="11485848" cy="576248"/>
          </a:xfrm>
        </p:spPr>
        <p:txBody>
          <a:bodyPr/>
          <a:lstStyle/>
          <a:p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本文主要介绍了我国的扎染技艺。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241" y="908720"/>
            <a:ext cx="10591930" cy="116134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342509"/>
            <a:ext cx="11485848" cy="295465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请认真阅读下面短文，根据语篇内容，在空白处填入括号内单词的正确形式或时态，使短文通顺、连贯。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like fashion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Today,we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get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easily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about people in old times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6084" y="764704"/>
            <a:ext cx="3998245" cy="52788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82638" y="3717032"/>
            <a:ext cx="13805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err="1"/>
              <a:t>colourful</a:t>
            </a:r>
            <a:endParaRPr lang="zh-CN" altLang="en-US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417096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句意：今天，我们可以很容易地得到五颜六色的衣服。此处修饰名词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clothes,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应用形容词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colourful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五颜六色的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colourful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826240"/>
            <a:ext cx="11485848" cy="1846659"/>
          </a:xfrm>
        </p:spPr>
        <p:txBody>
          <a:bodyPr/>
          <a:lstStyle/>
          <a:p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Tie-dye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扎染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is a very old way of dyeing clothes in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China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a history of 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000 years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in the past made it by hand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800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198662" y="3132342"/>
            <a:ext cx="6303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has</a:t>
            </a:r>
            <a:endParaRPr lang="zh-CN" altLang="en-US" dirty="0"/>
          </a:p>
        </p:txBody>
      </p:sp>
      <p:sp>
        <p:nvSpPr>
          <p:cNvPr id="5" name="内容占位符 2"/>
          <p:cNvSpPr txBox="1"/>
          <p:nvPr/>
        </p:nvSpPr>
        <p:spPr bwMode="auto">
          <a:xfrm>
            <a:off x="360854" y="359489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句意：它有一千年的历史。该句陈述事实，应用一般现在时，主语是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因此谓语动词用第三人称单数形式。故填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 txBox="1"/>
          <p:nvPr/>
        </p:nvSpPr>
        <p:spPr bwMode="auto">
          <a:xfrm>
            <a:off x="360854" y="3616964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doing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句意：现在他一直在做这项工作。根据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“Now”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可知，此处时态为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现在进行时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am/is/are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＋动词的现在分词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，主语是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he,be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doing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/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现在进行时的时间提示词有</a:t>
            </a: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now/at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present/at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moment/right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now</a:t>
            </a:r>
            <a:endParaRPr lang="zh-CN" altLang="en-US" dirty="0">
              <a:solidFill>
                <a:srgbClr val="2ABDF2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954655"/>
          </a:xfrm>
        </p:spPr>
        <p:txBody>
          <a:bodyPr/>
          <a:lstStyle/>
          <a:p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Yang Cheng,52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learned to tie-dye from his mother in the 1980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Now 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the job all the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time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has taught his daughter this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skill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continued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继续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the old skill of tie-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dye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the same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time,he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studied new tie-dye skills in other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country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such 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Japan,India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and France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sz="2800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1054646" y="3068960"/>
            <a:ext cx="12025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is doing</a:t>
            </a:r>
            <a:endParaRPr lang="zh-CN" altLang="en-US" dirty="0"/>
          </a:p>
        </p:txBody>
      </p:sp>
      <p:pic>
        <p:nvPicPr>
          <p:cNvPr id="4" name="箭头右.eps" descr="id:214748692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24884" y="4725144"/>
            <a:ext cx="428625" cy="3371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954655"/>
          </a:xfrm>
        </p:spPr>
        <p:txBody>
          <a:bodyPr/>
          <a:lstStyle/>
          <a:p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Yang Cheng,52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learned to tie-dye from his mother in the 1980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Now 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the job all the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time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has taught his daughter this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skill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continued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继续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the old skill of tie-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dye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the same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time,he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studied new tie-dye skills in other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country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such 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Japan,India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and France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81329" y="3132342"/>
            <a:ext cx="13981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countries</a:t>
            </a:r>
            <a:endParaRPr lang="zh-CN" altLang="en-US" dirty="0"/>
          </a:p>
        </p:txBody>
      </p:sp>
      <p:sp>
        <p:nvSpPr>
          <p:cNvPr id="6" name="内容占位符 5"/>
          <p:cNvSpPr txBox="1"/>
          <p:nvPr/>
        </p:nvSpPr>
        <p:spPr bwMode="auto">
          <a:xfrm>
            <a:off x="334566" y="3594898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句意：与此同时，他在其他国家学习了新的扎染技术，比如日本、印度和法国。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其他的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，后接名词复数形式。故填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countries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954655"/>
          </a:xfrm>
        </p:spPr>
        <p:txBody>
          <a:bodyPr/>
          <a:lstStyle/>
          <a:p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Yang once made two sets of tie-dyed special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dress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 took him about two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years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used many skills of aiming tie-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dye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patterns on the dresses are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tradition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while some are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modern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want to put all the beautiful things into tie-dye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work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 he said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lvl="0" eaLnBrk="0" hangingPunct="0">
              <a:spcBef>
                <a:spcPct val="0"/>
              </a:spcBef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974012" y="3123716"/>
            <a:ext cx="11200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dresses</a:t>
            </a:r>
            <a:endParaRPr lang="zh-CN" altLang="en-US" dirty="0"/>
          </a:p>
        </p:txBody>
      </p:sp>
      <p:sp>
        <p:nvSpPr>
          <p:cNvPr id="5" name="内容占位符 6"/>
          <p:cNvSpPr txBox="1"/>
          <p:nvPr/>
        </p:nvSpPr>
        <p:spPr bwMode="auto">
          <a:xfrm>
            <a:off x="360854" y="357301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37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句意：杨曾经做过两套特殊的扎染服装。根据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“two”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可知，此处应用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dress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的复数形式。故填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dresses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709316" y="3117534"/>
            <a:ext cx="15856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traditional</a:t>
            </a:r>
            <a:endParaRPr lang="zh-CN" altLang="en-US" dirty="0"/>
          </a:p>
        </p:txBody>
      </p:sp>
      <p:sp>
        <p:nvSpPr>
          <p:cNvPr id="8" name="内容占位符 7"/>
          <p:cNvSpPr txBox="1"/>
          <p:nvPr/>
        </p:nvSpPr>
        <p:spPr bwMode="auto">
          <a:xfrm>
            <a:off x="360854" y="4675018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38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句意：衣服上的图案有些是传统的，有些是现代的。根据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“are”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可知，此处应填形容词作表语，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traditional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传统的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，是形容词。故填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traditional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4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954655"/>
          </a:xfrm>
        </p:spPr>
        <p:txBody>
          <a:bodyPr/>
          <a:lstStyle/>
          <a:p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Yang once made two sets of tie-dyed special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dress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 took him about two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years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used many skills of aiming tie-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dye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patterns on the dresses are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tradition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while some are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modern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want to put all the beautiful things into tie-dye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work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 he said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lvl="0" eaLnBrk="0" hangingPunct="0">
              <a:spcBef>
                <a:spcPct val="0"/>
              </a:spcBef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982638" y="3132342"/>
            <a:ext cx="9893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works</a:t>
            </a:r>
            <a:endParaRPr lang="zh-CN" altLang="en-US" dirty="0"/>
          </a:p>
        </p:txBody>
      </p:sp>
      <p:sp>
        <p:nvSpPr>
          <p:cNvPr id="9" name="内容占位符 8"/>
          <p:cNvSpPr txBox="1"/>
          <p:nvPr/>
        </p:nvSpPr>
        <p:spPr bwMode="auto">
          <a:xfrm>
            <a:off x="360854" y="36169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 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我想把所有美丽的东西都放到扎染作品中，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他说。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into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把某物放进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，因此此处应填名词，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作品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，是可数名词，此处用其复数形式。故填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953" y="2200171"/>
            <a:ext cx="11488749" cy="1156821"/>
          </a:xfrm>
          <a:prstGeom prst="rect">
            <a:avLst/>
          </a:prstGeom>
        </p:spPr>
      </p:pic>
      <p:sp>
        <p:nvSpPr>
          <p:cNvPr id="10" name="内容占位符 9"/>
          <p:cNvSpPr>
            <a:spLocks noGrp="1"/>
          </p:cNvSpPr>
          <p:nvPr>
            <p:ph idx="1"/>
          </p:nvPr>
        </p:nvSpPr>
        <p:spPr>
          <a:xfrm>
            <a:off x="360854" y="2636912"/>
            <a:ext cx="11485848" cy="576248"/>
          </a:xfrm>
        </p:spPr>
        <p:txBody>
          <a:bodyPr/>
          <a:lstStyle/>
          <a:p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work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表示工作时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是不可数名词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works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表示作品时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是可数名词。</a:t>
            </a:r>
            <a:endParaRPr lang="zh-CN" altLang="en-US" dirty="0"/>
          </a:p>
        </p:txBody>
      </p:sp>
      <p:pic>
        <p:nvPicPr>
          <p:cNvPr id="11" name="易错警示.eps" descr="id:214748692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57811" y="2132856"/>
            <a:ext cx="1476375" cy="42735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1087</Words>
  <Application>Microsoft Office PowerPoint</Application>
  <PresentationFormat>自定义</PresentationFormat>
  <Paragraphs>43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马秀丽</cp:lastModifiedBy>
  <cp:revision>462</cp:revision>
  <dcterms:created xsi:type="dcterms:W3CDTF">2020-11-06T05:24:00Z</dcterms:created>
  <dcterms:modified xsi:type="dcterms:W3CDTF">2025-09-16T03:29:37Z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F3CD6BCA620F43038A50C9A627AA1908_12</vt:lpwstr>
  </property>
</Properties>
</file>